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303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84" r:id="rId18"/>
    <p:sldId id="287" r:id="rId19"/>
    <p:sldId id="293" r:id="rId20"/>
    <p:sldId id="292" r:id="rId21"/>
    <p:sldId id="294" r:id="rId22"/>
    <p:sldId id="297" r:id="rId23"/>
    <p:sldId id="295" r:id="rId24"/>
  </p:sldIdLst>
  <p:sldSz cx="27432000" cy="6858000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A7500"/>
    <a:srgbClr val="181D7E"/>
    <a:srgbClr val="170599"/>
    <a:srgbClr val="FF9900"/>
    <a:srgbClr val="008080"/>
    <a:srgbClr val="5BC3DB"/>
    <a:srgbClr val="00CC99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1743" autoAdjust="0"/>
    <p:restoredTop sz="95018" autoAdjust="0"/>
  </p:normalViewPr>
  <p:slideViewPr>
    <p:cSldViewPr>
      <p:cViewPr>
        <p:scale>
          <a:sx n="33" d="100"/>
          <a:sy n="33" d="100"/>
        </p:scale>
        <p:origin x="570" y="-40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84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74" y="-90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566DBF9-4BB9-4BC3-BCC2-779E3E9B1D94}" type="datetimeFigureOut">
              <a:rPr lang="en-US"/>
              <a:pPr>
                <a:defRPr/>
              </a:pPr>
              <a:t>4/11/2010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C946F96-A3C2-49DB-A64E-740079613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pPr>
              <a:defRPr/>
            </a:pPr>
            <a:fld id="{42F7287C-A50F-4198-B692-288986AE6696}" type="datetimeFigureOut">
              <a:rPr lang="en-US"/>
              <a:pPr>
                <a:defRPr/>
              </a:pPr>
              <a:t>4/11/2010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57575" y="693738"/>
            <a:ext cx="138493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2900"/>
          </a:xfrm>
          <a:prstGeom prst="rect">
            <a:avLst/>
          </a:prstGeom>
        </p:spPr>
        <p:txBody>
          <a:bodyPr vert="horz" lIns="92302" tIns="46151" rIns="92302" bIns="4615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0938"/>
            <a:ext cx="3005138" cy="460375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70938"/>
            <a:ext cx="3005138" cy="460375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pPr>
              <a:defRPr/>
            </a:pPr>
            <a:fld id="{43D40D54-A982-4D6E-AF81-600EED1FD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rgbClr val="181D7E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195263" y="69850"/>
            <a:ext cx="270414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8913" y="1449388"/>
            <a:ext cx="270637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8913" y="1397000"/>
            <a:ext cx="270637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913" y="2976563"/>
            <a:ext cx="270637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86200" y="3200400"/>
            <a:ext cx="19202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1505931"/>
            <a:ext cx="24688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C427-2C1E-45ED-A5A0-F89E4A753D2E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262EC2-401C-4115-A609-4C993BA453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9527-7485-42F1-B2A8-E2718DEB408A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F99E3-542F-4A40-A4EF-5EB724502B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42"/>
            <a:ext cx="60350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0" y="274640"/>
            <a:ext cx="16687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A82C-1911-4E3A-812A-52C551E5E98C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DB49-5FC4-4C2A-A049-889D04B329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372600" y="304800"/>
            <a:ext cx="8686800" cy="1066800"/>
          </a:xfrm>
          <a:prstGeom prst="rect">
            <a:avLst/>
          </a:prstGeom>
          <a:solidFill>
            <a:srgbClr val="181D7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9296400" y="381000"/>
            <a:ext cx="8839200" cy="1416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spc="600" dirty="0">
                <a:solidFill>
                  <a:srgbClr val="D66B00"/>
                </a:solidFill>
                <a:latin typeface="Century Gothic" pitchFamily="34" charset="0"/>
              </a:rPr>
              <a:t>Baltimore Hilton Convention Center</a:t>
            </a:r>
            <a:r>
              <a:rPr lang="en-US" sz="4200" spc="600" dirty="0">
                <a:solidFill>
                  <a:srgbClr val="D66B00"/>
                </a:solidFill>
                <a:latin typeface="Century Gothic" pitchFamily="34" charset="0"/>
              </a:rPr>
              <a:t/>
            </a:r>
            <a:br>
              <a:rPr lang="en-US" sz="4200" spc="600" dirty="0">
                <a:solidFill>
                  <a:srgbClr val="D66B00"/>
                </a:solidFill>
                <a:latin typeface="Century Gothic" pitchFamily="34" charset="0"/>
              </a:rPr>
            </a:br>
            <a:r>
              <a:rPr lang="en-US" sz="2000" dirty="0">
                <a:solidFill>
                  <a:srgbClr val="D6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Baltimore, MD</a:t>
            </a:r>
          </a:p>
          <a:p>
            <a:pPr algn="ctr">
              <a:defRPr/>
            </a:pPr>
            <a:endParaRPr lang="en-US" sz="4200" spc="600" dirty="0">
              <a:solidFill>
                <a:schemeClr val="tx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27432000" cy="457200"/>
          </a:xfrm>
          <a:prstGeom prst="rect">
            <a:avLst/>
          </a:prstGeom>
          <a:solidFill>
            <a:srgbClr val="181D7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609600" y="1828800"/>
            <a:ext cx="8229600" cy="3886200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buSzPct val="90000"/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2pPr>
            <a:lvl3pPr>
              <a:buSzPct val="80000"/>
              <a:defRPr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>
              <a:buSzPct val="80000"/>
              <a:buFont typeface="Arial" pitchFamily="34" charset="0"/>
              <a:buChar char="•"/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2"/>
          </p:nvPr>
        </p:nvSpPr>
        <p:spPr>
          <a:xfrm>
            <a:off x="9525000" y="1828800"/>
            <a:ext cx="8229600" cy="3886200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buSzPct val="90000"/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2pPr>
            <a:lvl3pPr>
              <a:buSzPct val="80000"/>
              <a:defRPr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>
              <a:buSzPct val="80000"/>
              <a:buFont typeface="Arial" pitchFamily="34" charset="0"/>
              <a:buChar char="•"/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3"/>
          </p:nvPr>
        </p:nvSpPr>
        <p:spPr>
          <a:xfrm>
            <a:off x="18745200" y="1828800"/>
            <a:ext cx="8229600" cy="3886200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buSzPct val="90000"/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2pPr>
            <a:lvl3pPr>
              <a:buSzPct val="80000"/>
              <a:defRPr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>
              <a:buSzPct val="80000"/>
              <a:buFont typeface="Arial" pitchFamily="34" charset="0"/>
              <a:buChar char="•"/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743200" y="1447800"/>
            <a:ext cx="23317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326E9-54CC-4D52-8585-66AC8617C31B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C589-AB77-4D67-9C92-91E3533F84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195939" y="69755"/>
            <a:ext cx="27040116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207963" y="2376488"/>
            <a:ext cx="27041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963" y="2341563"/>
            <a:ext cx="27041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4788" y="2468563"/>
            <a:ext cx="27044650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952501"/>
            <a:ext cx="23317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547938"/>
            <a:ext cx="23317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B3F86-5E11-4A09-B871-1D9DD570E4C3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0300" y="6172200"/>
            <a:ext cx="12001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150" y="6208713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B7908-B7D7-42A0-BF1E-6BD22D7CD4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0" y="1447800"/>
            <a:ext cx="112471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14801850" y="1447800"/>
            <a:ext cx="112471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C26A2-E919-47BF-B9AF-D71ACBFB3A27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1CB5A-214C-47EE-8877-DD891BBF0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73050"/>
            <a:ext cx="23317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447800"/>
            <a:ext cx="11201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4859000" y="1447800"/>
            <a:ext cx="11201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743200" y="2247900"/>
            <a:ext cx="112014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14859000" y="2247900"/>
            <a:ext cx="112014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6581-087F-4B86-9187-2D24EF7D3D08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549CB-8ACD-466E-994C-BA96AD527E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293DB-4C2C-4D95-ACB1-853DA3D8D7DE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068B2-E31B-41CB-8776-3914C0EC9C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83B87-1A83-4AC1-8E24-8EF0FF34A573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EFC0-BE59-4297-80BB-8FF30414F9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192088" y="69850"/>
            <a:ext cx="27039887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73050"/>
            <a:ext cx="23317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743200" y="1600200"/>
            <a:ext cx="571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8915400" y="1600200"/>
            <a:ext cx="1714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BAABA-A2EB-45BF-9B7B-F88E5CADAB59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E5A2-B9D4-4E91-9302-738221FEB6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04788" y="4683125"/>
            <a:ext cx="2702083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788" y="4649788"/>
            <a:ext cx="2702083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4788" y="4773613"/>
            <a:ext cx="27020837" cy="4921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900550"/>
            <a:ext cx="21945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5445825"/>
            <a:ext cx="21945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926" y="66675"/>
            <a:ext cx="27005619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rgbClr val="181D7E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BE047-6DCE-47B8-BE82-45CA22603D91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172200"/>
            <a:ext cx="11658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8150" y="6208713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FB9A-AC42-4DD5-BBEE-483BE3A60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D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ounded Rectangle 7"/>
          <p:cNvSpPr/>
          <p:nvPr/>
        </p:nvSpPr>
        <p:spPr>
          <a:xfrm>
            <a:off x="192088" y="69850"/>
            <a:ext cx="27039887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itle Placeholder 21"/>
          <p:cNvSpPr>
            <a:spLocks noGrp="1"/>
          </p:cNvSpPr>
          <p:nvPr>
            <p:ph type="title"/>
          </p:nvPr>
        </p:nvSpPr>
        <p:spPr bwMode="auto">
          <a:xfrm>
            <a:off x="2743200" y="274638"/>
            <a:ext cx="2331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2743200" y="1447800"/>
            <a:ext cx="2331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8516600" y="6191250"/>
            <a:ext cx="7429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D3177B-4688-43CD-83D4-431ABBF22AE6}" type="datetimeFigureOut">
              <a:rPr lang="en-US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200" y="6172200"/>
            <a:ext cx="11887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8150" y="6210300"/>
            <a:ext cx="1371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2CA9FD7-6401-451C-B12C-8F906BB4E6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6" r:id="rId2"/>
    <p:sldLayoutId id="2147483794" r:id="rId3"/>
    <p:sldLayoutId id="2147483787" r:id="rId4"/>
    <p:sldLayoutId id="2147483788" r:id="rId5"/>
    <p:sldLayoutId id="2147483789" r:id="rId6"/>
    <p:sldLayoutId id="2147483790" r:id="rId7"/>
    <p:sldLayoutId id="2147483795" r:id="rId8"/>
    <p:sldLayoutId id="2147483796" r:id="rId9"/>
    <p:sldLayoutId id="2147483791" r:id="rId10"/>
    <p:sldLayoutId id="2147483792" r:id="rId11"/>
    <p:sldLayoutId id="214748379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AABBDC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15"/>
          <p:cNvSpPr>
            <a:spLocks noGrp="1"/>
          </p:cNvSpPr>
          <p:nvPr>
            <p:ph type="subTitle" idx="1"/>
          </p:nvPr>
        </p:nvSpPr>
        <p:spPr>
          <a:xfrm>
            <a:off x="4114800" y="5334000"/>
            <a:ext cx="19202400" cy="1524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Christopher Simmons l  Structural Option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AE Senior Thesis  l  Spring 2010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Faculty Consultant  l  Dr. Ali M. </a:t>
            </a:r>
            <a:r>
              <a:rPr lang="en-US" sz="2400" dirty="0" err="1" smtClean="0">
                <a:solidFill>
                  <a:srgbClr val="F16B00"/>
                </a:solidFill>
                <a:latin typeface="Georgia" pitchFamily="18" charset="0"/>
              </a:rPr>
              <a:t>Memari</a:t>
            </a:r>
            <a:endParaRPr lang="en-US" sz="2400" dirty="0" smtClean="0">
              <a:solidFill>
                <a:srgbClr val="F16B00"/>
              </a:solidFill>
              <a:latin typeface="Georgia" pitchFamily="18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8229600" y="76200"/>
            <a:ext cx="109728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spc="6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Kartika" pitchFamily="18" charset="0"/>
              </a:rPr>
              <a:t>Baltimore Hilton Convention Center</a:t>
            </a:r>
            <a:r>
              <a:rPr dirty="0" smtClean="0">
                <a:solidFill>
                  <a:srgbClr val="F16B00"/>
                </a:solidFill>
                <a:latin typeface="Century Gothic" pitchFamily="34" charset="0"/>
              </a:rPr>
              <a:t/>
            </a:r>
            <a:br>
              <a:rPr dirty="0" smtClean="0">
                <a:solidFill>
                  <a:srgbClr val="F16B00"/>
                </a:solidFill>
                <a:latin typeface="Century Gothic" pitchFamily="34" charset="0"/>
              </a:rPr>
            </a:br>
            <a:r>
              <a:rPr sz="2400" dirty="0" smtClean="0">
                <a:solidFill>
                  <a:srgbClr val="F16B00"/>
                </a:solidFill>
                <a:latin typeface="Century Gothic" pitchFamily="34" charset="0"/>
              </a:rPr>
              <a:t>Baltimore, MD</a:t>
            </a:r>
            <a:endParaRPr sz="2400" dirty="0">
              <a:solidFill>
                <a:srgbClr val="F16B00"/>
              </a:solidFill>
              <a:latin typeface="Century Gothic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24800" y="304800"/>
            <a:ext cx="228600" cy="62484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9202400" y="381000"/>
            <a:ext cx="228600" cy="62484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178" name="Picture 6" descr="street view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400" y="1371600"/>
            <a:ext cx="64897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62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1600200"/>
            <a:ext cx="2667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77400" y="2057400"/>
            <a:ext cx="8229600" cy="38862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Structural Depth Study  | Floor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Two-way Post-tensioning slabs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Structural Depth Study  |  Lateral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Lateral System Check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Structural Depth Study  | Foundation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Foundation Check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Cost and Schedule Analysis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Floor System  |  Exercise Room and Pool Area</a:t>
            </a:r>
          </a:p>
          <a:p>
            <a:pPr marL="274002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spc="150" dirty="0" smtClean="0">
              <a:ln w="11430"/>
              <a:solidFill>
                <a:srgbClr val="F16B00"/>
              </a:solidFill>
            </a:endParaRPr>
          </a:p>
        </p:txBody>
      </p:sp>
      <p:pic>
        <p:nvPicPr>
          <p:cNvPr id="13" name="Picture 12" descr="800px-Post-Tensioning-Cables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4117" y="1524000"/>
            <a:ext cx="5124483" cy="3657600"/>
          </a:xfrm>
          <a:prstGeom prst="rect">
            <a:avLst/>
          </a:prstGeom>
        </p:spPr>
      </p:pic>
      <p:pic>
        <p:nvPicPr>
          <p:cNvPr id="9" name="Picture 8" descr="shear wall.bmp"/>
          <p:cNvPicPr>
            <a:picLocks noChangeAspect="1"/>
          </p:cNvPicPr>
          <p:nvPr/>
        </p:nvPicPr>
        <p:blipFill>
          <a:blip r:embed="rId3" cstate="print">
            <a:lum bright="-22000" contrast="26000"/>
          </a:blip>
          <a:stretch>
            <a:fillRect/>
          </a:stretch>
        </p:blipFill>
        <p:spPr>
          <a:xfrm rot="120000">
            <a:off x="18821400" y="914400"/>
            <a:ext cx="3888641" cy="4495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7412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  <a:latin typeface="Century Gothic" pitchFamily="34" charset="0"/>
            </a:endParaRPr>
          </a:p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  <a:latin typeface="Century Gothic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40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Depth Study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F16B00"/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idx="12"/>
          </p:nvPr>
        </p:nvSpPr>
        <p:spPr>
          <a:xfrm>
            <a:off x="18745200" y="685800"/>
            <a:ext cx="8229600" cy="51054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Design Loads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F16B00"/>
                </a:solidFill>
              </a:rPr>
              <a:t>ASCE 7-05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16B00"/>
                </a:solidFill>
              </a:rPr>
              <a:t>Live load values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16B00"/>
                </a:solidFill>
              </a:rPr>
              <a:t>Superimposed load values – RTKL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16B00"/>
                </a:solidFill>
              </a:rPr>
              <a:t>Snow </a:t>
            </a:r>
            <a:r>
              <a:rPr lang="en-US" sz="1600" dirty="0" smtClean="0">
                <a:solidFill>
                  <a:srgbClr val="F16B00"/>
                </a:solidFill>
              </a:rPr>
              <a:t/>
            </a:r>
            <a:br>
              <a:rPr lang="en-US" sz="1600" dirty="0" smtClean="0">
                <a:solidFill>
                  <a:srgbClr val="F16B00"/>
                </a:solidFill>
              </a:rPr>
            </a:br>
            <a:endParaRPr lang="en-US" sz="1600" dirty="0" smtClean="0">
              <a:solidFill>
                <a:srgbClr val="F16B00"/>
              </a:solidFill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F16B00"/>
                </a:solidFill>
              </a:rPr>
              <a:t>Controlling load combination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16B00"/>
                </a:solidFill>
              </a:rPr>
              <a:t>1.2 SW + 1.6 LL + 1.2 SDL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idx="12"/>
          </p:nvPr>
        </p:nvGraphicFramePr>
        <p:xfrm>
          <a:off x="9906000" y="1676407"/>
          <a:ext cx="7619999" cy="4343392"/>
        </p:xfrm>
        <a:graphic>
          <a:graphicData uri="http://schemas.openxmlformats.org/drawingml/2006/table">
            <a:tbl>
              <a:tblPr/>
              <a:tblGrid>
                <a:gridCol w="3762572"/>
                <a:gridCol w="1138258"/>
                <a:gridCol w="1254189"/>
                <a:gridCol w="1464980"/>
              </a:tblGrid>
              <a:tr h="3347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Table 1 - Gravity Loads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Description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ASCE 7-05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RTKL Value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Design Value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7311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DEAD (DL)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Concrete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150pcf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150pcf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150pcf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Ceiling, Mech, Ducts, etc.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20-25psf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5-20psf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11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LIVE (LL)*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Private Hotel Rooms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Ballroom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Corridors (first floor, main lobby)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Corridors (serving private hotel rooms)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Aerobic/Exercise Rooms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Pool Deck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75psf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80psf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75psf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Green Roof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Exterior Balconies (East Tower)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Roofing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30psf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11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SNOW (S)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Snow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11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* Live load reductions were not taken into consideration in the design.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5468600" y="1600200"/>
          <a:ext cx="2286000" cy="4482208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327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Design Value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27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DEAD (DL)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150pcf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LIVE (LL)*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40psf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75psf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100psf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baseline="0">
                          <a:solidFill>
                            <a:schemeClr val="tx1"/>
                          </a:solidFill>
                          <a:latin typeface="Calibri"/>
                        </a:rPr>
                        <a:t>SNOW (S)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64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20psf</a:t>
                      </a:r>
                    </a:p>
                  </a:txBody>
                  <a:tcPr marL="7831" marR="7831" marT="7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0400" y="1676400"/>
            <a:ext cx="5791200" cy="435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2098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idx="12"/>
          </p:nvPr>
        </p:nvSpPr>
        <p:spPr>
          <a:xfrm>
            <a:off x="18745200" y="685800"/>
            <a:ext cx="8229600" cy="51054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Modeling Process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F16B00"/>
                </a:solidFill>
              </a:rPr>
              <a:t>Determine  Slab Thicknesses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Structural Requirements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Beam and Column Layout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None/>
              <a:defRPr/>
            </a:pPr>
            <a:r>
              <a:rPr lang="en-US" sz="1600" dirty="0" smtClean="0">
                <a:solidFill>
                  <a:srgbClr val="F16B00"/>
                </a:solidFill>
              </a:rPr>
              <a:t/>
            </a:r>
            <a:br>
              <a:rPr lang="en-US" sz="1600" dirty="0" smtClean="0">
                <a:solidFill>
                  <a:srgbClr val="F16B00"/>
                </a:solidFill>
              </a:rPr>
            </a:br>
            <a:endParaRPr lang="en-US" sz="1600" dirty="0" smtClean="0">
              <a:solidFill>
                <a:srgbClr val="F16B00"/>
              </a:solidFill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F16B00"/>
                </a:solidFill>
              </a:rPr>
              <a:t>Model in ADAPT 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Concrete strength   |   f’</a:t>
            </a:r>
            <a:r>
              <a:rPr lang="en-US" baseline="-25000" dirty="0" smtClean="0">
                <a:solidFill>
                  <a:srgbClr val="F16B00"/>
                </a:solidFill>
              </a:rPr>
              <a:t>c</a:t>
            </a:r>
            <a:r>
              <a:rPr lang="en-US" dirty="0" smtClean="0">
                <a:solidFill>
                  <a:srgbClr val="F16B00"/>
                </a:solidFill>
              </a:rPr>
              <a:t> = 5 </a:t>
            </a:r>
            <a:r>
              <a:rPr lang="en-US" dirty="0" err="1" smtClean="0">
                <a:solidFill>
                  <a:srgbClr val="F16B00"/>
                </a:solidFill>
              </a:rPr>
              <a:t>ksi</a:t>
            </a:r>
            <a:r>
              <a:rPr lang="en-US" dirty="0" smtClean="0">
                <a:solidFill>
                  <a:srgbClr val="F16B00"/>
                </a:solidFill>
              </a:rPr>
              <a:t>  |  </a:t>
            </a:r>
            <a:r>
              <a:rPr lang="en-US" dirty="0" err="1" smtClean="0">
                <a:solidFill>
                  <a:srgbClr val="F16B00"/>
                </a:solidFill>
              </a:rPr>
              <a:t>f’</a:t>
            </a:r>
            <a:r>
              <a:rPr lang="en-US" baseline="-25000" dirty="0" err="1" smtClean="0">
                <a:solidFill>
                  <a:srgbClr val="F16B00"/>
                </a:solidFill>
              </a:rPr>
              <a:t>ci</a:t>
            </a:r>
            <a:r>
              <a:rPr lang="en-US" baseline="-25000" dirty="0" smtClean="0">
                <a:solidFill>
                  <a:srgbClr val="F16B00"/>
                </a:solidFill>
              </a:rPr>
              <a:t> </a:t>
            </a:r>
            <a:r>
              <a:rPr lang="en-US" dirty="0" smtClean="0">
                <a:solidFill>
                  <a:srgbClr val="F16B00"/>
                </a:solidFill>
              </a:rPr>
              <a:t>= 3 </a:t>
            </a:r>
            <a:r>
              <a:rPr lang="en-US" dirty="0" err="1" smtClean="0">
                <a:solidFill>
                  <a:srgbClr val="F16B00"/>
                </a:solidFill>
              </a:rPr>
              <a:t>ksi</a:t>
            </a:r>
            <a:endParaRPr lang="en-US" dirty="0" smtClean="0">
              <a:solidFill>
                <a:srgbClr val="F16B00"/>
              </a:solidFill>
            </a:endParaRP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Dimensions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Application of design loads</a:t>
            </a:r>
            <a:r>
              <a:rPr lang="en-US" sz="1600" dirty="0" smtClean="0">
                <a:solidFill>
                  <a:srgbClr val="F16B00"/>
                </a:solidFill>
              </a:rPr>
              <a:t/>
            </a:r>
            <a:br>
              <a:rPr lang="en-US" sz="1600" dirty="0" smtClean="0">
                <a:solidFill>
                  <a:srgbClr val="F16B00"/>
                </a:solidFill>
              </a:rPr>
            </a:br>
            <a:r>
              <a:rPr lang="en-US" sz="1600" dirty="0" smtClean="0">
                <a:solidFill>
                  <a:srgbClr val="F16B00"/>
                </a:solidFill>
              </a:rPr>
              <a:t/>
            </a:r>
            <a:br>
              <a:rPr lang="en-US" sz="1600" dirty="0" smtClean="0">
                <a:solidFill>
                  <a:srgbClr val="F16B00"/>
                </a:solidFill>
              </a:rPr>
            </a:br>
            <a:endParaRPr lang="en-US" sz="1600" dirty="0" smtClean="0">
              <a:solidFill>
                <a:srgbClr val="F16B00"/>
              </a:solidFill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spc="150" dirty="0" smtClean="0">
                <a:ln w="11430"/>
                <a:solidFill>
                  <a:srgbClr val="F16B00"/>
                </a:solidFill>
              </a:rPr>
              <a:t>Analysis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Forces &amp; stresses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16B00"/>
                </a:solidFill>
              </a:rPr>
              <a:t>Displacements</a:t>
            </a:r>
            <a:endParaRPr lang="en-US" dirty="0">
              <a:solidFill>
                <a:srgbClr val="F16B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9664" y="1600200"/>
            <a:ext cx="579193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753600" y="1600194"/>
          <a:ext cx="7924800" cy="4572015"/>
        </p:xfrm>
        <a:graphic>
          <a:graphicData uri="http://schemas.openxmlformats.org/drawingml/2006/table">
            <a:tbl>
              <a:tblPr/>
              <a:tblGrid>
                <a:gridCol w="2790470"/>
                <a:gridCol w="1826733"/>
                <a:gridCol w="1826733"/>
                <a:gridCol w="1480864"/>
              </a:tblGrid>
              <a:tr h="2147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Table 2 - Floor Slab Thickness Comparison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0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Level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Designed Two-Way Post-tensioning  Thickness (in)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Existing Two-Way Flat Plate Thickness (in)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Change in Thickness (in)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Mezzanine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3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4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5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7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Floor 9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10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11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13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14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15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17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Floor 19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8205" marR="8205" marT="8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392400" y="1447800"/>
          <a:ext cx="2438400" cy="4800602"/>
        </p:xfrm>
        <a:graphic>
          <a:graphicData uri="http://schemas.openxmlformats.org/drawingml/2006/table">
            <a:tbl>
              <a:tblPr/>
              <a:tblGrid>
                <a:gridCol w="2438400"/>
              </a:tblGrid>
              <a:tr h="77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Change in Thickness (in)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1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6377" marR="6377" marT="63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2"/>
          </p:nvPr>
        </p:nvSpPr>
        <p:spPr>
          <a:xfrm>
            <a:off x="9601200" y="2057400"/>
            <a:ext cx="8229600" cy="3886200"/>
          </a:xfrm>
        </p:spPr>
        <p:txBody>
          <a:bodyPr/>
          <a:lstStyle/>
          <a:p>
            <a:r>
              <a:rPr lang="en-US" dirty="0" smtClean="0">
                <a:solidFill>
                  <a:srgbClr val="F16B00"/>
                </a:solidFill>
              </a:rPr>
              <a:t>Seismic Analysis</a:t>
            </a:r>
          </a:p>
          <a:p>
            <a:pPr lvl="1"/>
            <a:r>
              <a:rPr lang="en-US" dirty="0" smtClean="0">
                <a:solidFill>
                  <a:srgbClr val="F16B00"/>
                </a:solidFill>
              </a:rPr>
              <a:t>ETABS Model</a:t>
            </a:r>
          </a:p>
          <a:p>
            <a:pPr lvl="1"/>
            <a:r>
              <a:rPr lang="en-US" dirty="0" smtClean="0">
                <a:solidFill>
                  <a:srgbClr val="F16B00"/>
                </a:solidFill>
              </a:rPr>
              <a:t>Building Weight</a:t>
            </a:r>
          </a:p>
          <a:p>
            <a:pPr lvl="1"/>
            <a:r>
              <a:rPr lang="en-US" dirty="0" smtClean="0">
                <a:solidFill>
                  <a:srgbClr val="F16B00"/>
                </a:solidFill>
              </a:rPr>
              <a:t>Base Shear</a:t>
            </a:r>
          </a:p>
          <a:p>
            <a:pPr lvl="1">
              <a:buNone/>
            </a:pPr>
            <a:endParaRPr lang="en-US" dirty="0" smtClean="0">
              <a:solidFill>
                <a:srgbClr val="F16B00"/>
              </a:solidFill>
            </a:endParaRPr>
          </a:p>
          <a:p>
            <a:pPr lvl="1"/>
            <a:endParaRPr lang="en-US" dirty="0">
              <a:solidFill>
                <a:srgbClr val="F16B00"/>
              </a:solidFill>
            </a:endParaRPr>
          </a:p>
        </p:txBody>
      </p:sp>
      <p:pic>
        <p:nvPicPr>
          <p:cNvPr id="9" name="Picture 8" descr="etabsmodel.jpg"/>
          <p:cNvPicPr>
            <a:picLocks noChangeAspect="1"/>
          </p:cNvPicPr>
          <p:nvPr/>
        </p:nvPicPr>
        <p:blipFill>
          <a:blip r:embed="rId2" cstate="print"/>
          <a:srcRect l="13140" t="1111" r="15459" b="3333"/>
          <a:stretch>
            <a:fillRect/>
          </a:stretch>
        </p:blipFill>
        <p:spPr>
          <a:xfrm>
            <a:off x="19888200" y="726388"/>
            <a:ext cx="5715000" cy="5320673"/>
          </a:xfrm>
          <a:prstGeom prst="rect">
            <a:avLst/>
          </a:prstGeom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0400" y="2043113"/>
            <a:ext cx="4629156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2098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1644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1" name="Picture 20" descr="NEW SEISMIC DESIGN.jpg"/>
          <p:cNvPicPr>
            <a:picLocks noChangeAspect="1"/>
          </p:cNvPicPr>
          <p:nvPr/>
        </p:nvPicPr>
        <p:blipFill>
          <a:blip r:embed="rId4" cstate="print"/>
          <a:srcRect l="16364" t="10588" r="8182"/>
          <a:stretch>
            <a:fillRect/>
          </a:stretch>
        </p:blipFill>
        <p:spPr>
          <a:xfrm>
            <a:off x="22311360" y="2044408"/>
            <a:ext cx="4663440" cy="3975392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677400" y="1600200"/>
          <a:ext cx="8000998" cy="4419596"/>
        </p:xfrm>
        <a:graphic>
          <a:graphicData uri="http://schemas.openxmlformats.org/drawingml/2006/table">
            <a:tbl>
              <a:tblPr/>
              <a:tblGrid>
                <a:gridCol w="1047919"/>
                <a:gridCol w="750535"/>
                <a:gridCol w="750535"/>
                <a:gridCol w="863826"/>
                <a:gridCol w="849663"/>
                <a:gridCol w="849663"/>
                <a:gridCol w="1147047"/>
                <a:gridCol w="793019"/>
                <a:gridCol w="948791"/>
              </a:tblGrid>
              <a:tr h="313383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Reinforced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Concrete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07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Floor Dead Weight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Level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Walls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MEP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Columns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Beams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Slabs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Drop Panels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Roof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Mezzanine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331.13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1235.69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2366.4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6358.60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21.71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10372.66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397.35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912.94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3248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8583.48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103.40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13304.30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353.39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912.94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3781.6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8383.89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17.28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13508.22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1948.8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4119.09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3081.59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9676.67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3044.34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4661.92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1.80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4628.86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3009.47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4627.06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127.51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1044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2802.12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119.73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4441.00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127.51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1067.2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1977.67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3520.02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77.91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1706.65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2990.60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77.91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881.6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1706.65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3013.80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77.91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209.85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1706.65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2911.94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130.07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1706.65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302.12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3056.37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3545.66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1182.65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7729.02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27816.80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69181.08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144.18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3503.44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113102.83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9677400" y="1524000"/>
          <a:ext cx="8001000" cy="4272594"/>
        </p:xfrm>
        <a:graphic>
          <a:graphicData uri="http://schemas.openxmlformats.org/drawingml/2006/table">
            <a:tbl>
              <a:tblPr/>
              <a:tblGrid>
                <a:gridCol w="1047919"/>
                <a:gridCol w="750535"/>
                <a:gridCol w="750535"/>
                <a:gridCol w="863826"/>
                <a:gridCol w="849664"/>
                <a:gridCol w="849664"/>
                <a:gridCol w="1147047"/>
                <a:gridCol w="793018"/>
                <a:gridCol w="948792"/>
              </a:tblGrid>
              <a:tr h="302577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Post-Tensioning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90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Floor Dead Weight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7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Level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Walls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MEP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Columns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Beams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Slabs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Drop Panels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Roof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Mezzanine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331.13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1235.69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2366.4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5652.09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21.71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9666.15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397.35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912.94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3248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7629.76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103.40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12350.58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353.39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912.94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3781.6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9315.43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17.28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14439.76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1948.8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3089.32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3081.59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8646.89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2283.25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3900.84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1.80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3876.49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179.55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1090.4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2257.11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3874.69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127.51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1044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2101.59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119.73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3740.47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127.51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1067.2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1483.25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3025.60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77.91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1279.99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2563.93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77.91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288.50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881.6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1279.99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2587.13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77.91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209.85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1279.99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2485.28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59.13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130.07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858.4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1279.99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302.12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2629.71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3545.66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1182.65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7729.02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27816.80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56988.62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144.18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3503.44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100910.36</a:t>
                      </a:r>
                    </a:p>
                  </a:txBody>
                  <a:tcPr marL="6175" marR="617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4" name="Content Placeholder 1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eaLnBrk="1" hangingPunct="1">
              <a:buNone/>
            </a:pPr>
            <a:endParaRPr lang="en-US" dirty="0" smtClean="0">
              <a:solidFill>
                <a:srgbClr val="F16B00"/>
              </a:solidFill>
            </a:endParaRPr>
          </a:p>
          <a:p>
            <a:pPr eaLnBrk="1" hangingPunct="1">
              <a:buNone/>
            </a:pPr>
            <a:endParaRPr lang="en-US" dirty="0" smtClean="0">
              <a:solidFill>
                <a:srgbClr val="F16B00"/>
              </a:solidFill>
            </a:endParaRPr>
          </a:p>
          <a:p>
            <a:pPr eaLnBrk="1" hangingPunct="1">
              <a:buNone/>
            </a:pPr>
            <a:endParaRPr lang="en-US" dirty="0" smtClean="0">
              <a:solidFill>
                <a:srgbClr val="F16B00"/>
              </a:solidFill>
            </a:endParaRPr>
          </a:p>
          <a:p>
            <a:pPr algn="ctr" eaLnBrk="1" hangingPunct="1">
              <a:buNone/>
            </a:pPr>
            <a:r>
              <a:rPr lang="en-US" sz="36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Depth Study Conclusion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7772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34820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40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Management Breadth Study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F16B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7772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16B00"/>
                </a:solidFill>
              </a:rPr>
              <a:t>Cost Analysis</a:t>
            </a:r>
          </a:p>
          <a:p>
            <a:r>
              <a:rPr lang="en-US" dirty="0" smtClean="0">
                <a:solidFill>
                  <a:srgbClr val="F16B00"/>
                </a:solidFill>
              </a:rPr>
              <a:t>Schedule Analysis</a:t>
            </a:r>
            <a:endParaRPr lang="en-US" dirty="0">
              <a:solidFill>
                <a:srgbClr val="F16B0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8757900" y="1219200"/>
          <a:ext cx="7912100" cy="4343400"/>
        </p:xfrm>
        <a:graphic>
          <a:graphicData uri="http://schemas.openxmlformats.org/drawingml/2006/table">
            <a:tbl>
              <a:tblPr/>
              <a:tblGrid>
                <a:gridCol w="3341934"/>
                <a:gridCol w="1663033"/>
                <a:gridCol w="1726507"/>
                <a:gridCol w="1180626"/>
              </a:tblGrid>
              <a:tr h="44694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Table 4 - Floor System Cost Comparison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38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Material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Designed Two-Way Post-tensioning (Dollars)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Existing Two-Way Flat Plate (Dollars)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Change in Cost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5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Concrete Mix (4000 PSI for Existing and 5000 PSI for PT)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1,853,245.98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2,121,912.45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-$268,666.47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5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Mild Reinforcing 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299,136.16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1,585,937.40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-$1,286,801.24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5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Prestressing Steel Tendons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541,451.52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$541,451.52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5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Concrete Placing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358,553.79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431,761.05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-$73,207.26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5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Concrete Curing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32,463.20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51,312.80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-$18,849.60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82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-$1,106,073.05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Project1.jpg"/>
          <p:cNvPicPr>
            <a:picLocks noChangeAspect="1"/>
          </p:cNvPicPr>
          <p:nvPr/>
        </p:nvPicPr>
        <p:blipFill>
          <a:blip r:embed="rId2" cstate="print"/>
          <a:srcRect l="2941" t="4545" r="2941" b="43636"/>
          <a:stretch>
            <a:fillRect/>
          </a:stretch>
        </p:blipFill>
        <p:spPr>
          <a:xfrm>
            <a:off x="9906000" y="1447800"/>
            <a:ext cx="7155652" cy="4648200"/>
          </a:xfrm>
          <a:prstGeom prst="rect">
            <a:avLst/>
          </a:prstGeom>
        </p:spPr>
      </p:pic>
      <p:pic>
        <p:nvPicPr>
          <p:cNvPr id="21" name="Picture 20" descr="Project2.jpg"/>
          <p:cNvPicPr>
            <a:picLocks noChangeAspect="1"/>
          </p:cNvPicPr>
          <p:nvPr/>
        </p:nvPicPr>
        <p:blipFill>
          <a:blip r:embed="rId3" cstate="print"/>
          <a:srcRect l="2941" t="4545" r="2941" b="22727"/>
          <a:stretch>
            <a:fillRect/>
          </a:stretch>
        </p:blipFill>
        <p:spPr>
          <a:xfrm>
            <a:off x="9982200" y="1447800"/>
            <a:ext cx="70104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3429000"/>
            <a:ext cx="4572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39940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40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Acoustical Breadth Study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F16B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6"/>
          <p:cNvSpPr>
            <a:spLocks noGrp="1"/>
          </p:cNvSpPr>
          <p:nvPr>
            <p:ph idx="10"/>
          </p:nvPr>
        </p:nvSpPr>
        <p:spPr>
          <a:xfrm>
            <a:off x="609600" y="1676400"/>
            <a:ext cx="8229600" cy="38862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0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0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0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000" dirty="0" smtClean="0">
                <a:solidFill>
                  <a:srgbClr val="F16B00"/>
                </a:solidFill>
              </a:rPr>
              <a:t>Construction Management Breadth Study</a:t>
            </a:r>
          </a:p>
        </p:txBody>
      </p:sp>
      <p:sp>
        <p:nvSpPr>
          <p:cNvPr id="8195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40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F16B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20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500" dirty="0" smtClean="0">
                <a:solidFill>
                  <a:srgbClr val="F16B00"/>
                </a:solidFill>
              </a:rPr>
              <a:t>Questions and Comments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F16B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3429000"/>
            <a:ext cx="4572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9677400" y="1524000"/>
            <a:ext cx="8153400" cy="4724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spc="150" dirty="0" smtClean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spc="150" dirty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spc="150" dirty="0" smtClean="0">
                <a:ln w="11430"/>
                <a:solidFill>
                  <a:srgbClr val="F16B00"/>
                </a:solidFill>
                <a:latin typeface="Georgia" pitchFamily="18" charset="0"/>
              </a:rPr>
              <a:t>Pool Area/Exercise Room above Meeting Rooms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spc="150" dirty="0" smtClean="0">
                <a:ln w="11430"/>
                <a:solidFill>
                  <a:srgbClr val="F16B00"/>
                </a:solidFill>
                <a:latin typeface="Georgia" pitchFamily="18" charset="0"/>
              </a:rPr>
              <a:t>Existing Floor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spc="150" dirty="0" smtClean="0">
                <a:ln w="11430"/>
                <a:solidFill>
                  <a:srgbClr val="F16B00"/>
                </a:solidFill>
                <a:latin typeface="Georgia" pitchFamily="18" charset="0"/>
              </a:rPr>
              <a:t>Proposed Floor System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spc="150" dirty="0">
              <a:ln w="11430"/>
              <a:solidFill>
                <a:srgbClr val="F16B00"/>
              </a:solidFill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b="1" spc="150" dirty="0">
              <a:ln w="11430"/>
              <a:solidFill>
                <a:srgbClr val="F16B00"/>
              </a:solidFill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spc="150" dirty="0">
              <a:ln w="11430"/>
              <a:solidFill>
                <a:srgbClr val="F16B00"/>
              </a:solidFill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b="1" spc="150" dirty="0">
              <a:ln w="11430"/>
              <a:solidFill>
                <a:srgbClr val="F16B00"/>
              </a:solidFill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dirty="0">
              <a:solidFill>
                <a:srgbClr val="F16B00"/>
              </a:solidFill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dirty="0">
              <a:solidFill>
                <a:srgbClr val="F16B00"/>
              </a:solidFill>
              <a:latin typeface="Georgia" pitchFamily="18" charset="0"/>
              <a:sym typeface="Symbol"/>
            </a:endParaRPr>
          </a:p>
        </p:txBody>
      </p:sp>
      <p:pic>
        <p:nvPicPr>
          <p:cNvPr id="9" name="Picture 8" descr="floor.bmp"/>
          <p:cNvPicPr>
            <a:picLocks noChangeAspect="1"/>
          </p:cNvPicPr>
          <p:nvPr/>
        </p:nvPicPr>
        <p:blipFill>
          <a:blip r:embed="rId2" cstate="print">
            <a:lum bright="-11000" contrast="15000"/>
          </a:blip>
          <a:srcRect t="52346"/>
          <a:stretch>
            <a:fillRect/>
          </a:stretch>
        </p:blipFill>
        <p:spPr>
          <a:xfrm rot="-60000">
            <a:off x="18537356" y="1178205"/>
            <a:ext cx="4055372" cy="2413932"/>
          </a:xfrm>
          <a:prstGeom prst="rect">
            <a:avLst/>
          </a:prstGeom>
        </p:spPr>
      </p:pic>
      <p:pic>
        <p:nvPicPr>
          <p:cNvPr id="15" name="Picture 14" descr="floating floor.JPG"/>
          <p:cNvPicPr>
            <a:picLocks noChangeAspect="1"/>
          </p:cNvPicPr>
          <p:nvPr/>
        </p:nvPicPr>
        <p:blipFill>
          <a:blip r:embed="rId3" cstate="print"/>
          <a:srcRect t="6095" r="59786" b="24381"/>
          <a:stretch>
            <a:fillRect/>
          </a:stretch>
        </p:blipFill>
        <p:spPr>
          <a:xfrm>
            <a:off x="18897600" y="3269271"/>
            <a:ext cx="2838429" cy="2750529"/>
          </a:xfrm>
          <a:prstGeom prst="rect">
            <a:avLst/>
          </a:prstGeom>
        </p:spPr>
      </p:pic>
      <p:pic>
        <p:nvPicPr>
          <p:cNvPr id="16" name="Picture 15" descr="acoustic2.bmp"/>
          <p:cNvPicPr>
            <a:picLocks noChangeAspect="1"/>
          </p:cNvPicPr>
          <p:nvPr/>
        </p:nvPicPr>
        <p:blipFill>
          <a:blip r:embed="rId4" cstate="print">
            <a:lum bright="-16000" contrast="14000"/>
          </a:blip>
          <a:stretch>
            <a:fillRect/>
          </a:stretch>
        </p:blipFill>
        <p:spPr>
          <a:xfrm>
            <a:off x="22710585" y="762000"/>
            <a:ext cx="4416615" cy="495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4114800"/>
            <a:ext cx="1828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9677400" y="1981200"/>
            <a:ext cx="8077200" cy="3962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spc="150" dirty="0" smtClean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spc="150" dirty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spc="150" dirty="0" smtClean="0">
                <a:ln w="11430"/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Conclusions</a:t>
            </a:r>
            <a:endParaRPr lang="en-US" sz="4000" spc="150" dirty="0">
              <a:ln w="11430"/>
              <a:solidFill>
                <a:srgbClr val="F16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spc="150" dirty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spc="150" dirty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spc="150" dirty="0">
              <a:ln w="11430"/>
              <a:solidFill>
                <a:srgbClr val="F16B00"/>
              </a:solidFill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F16B00"/>
              </a:solidFill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dirty="0">
              <a:solidFill>
                <a:srgbClr val="F16B00"/>
              </a:solidFill>
              <a:latin typeface="Georgia" pitchFamily="18" charset="0"/>
              <a:sym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92800" y="990600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Structural Depth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Slab Thickness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Beam and  Column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Foundation System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rgbClr val="F16B00"/>
              </a:solidFill>
              <a:latin typeface="Georg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Construction Management Breadth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Cost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Schedule Analysis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rgbClr val="F16B00"/>
              </a:solidFill>
              <a:latin typeface="Georg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Acoustical Breadth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Pool Area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16B00"/>
                </a:solidFill>
                <a:latin typeface="Georgia" pitchFamily="18" charset="0"/>
              </a:rPr>
              <a:t>Exercise Room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solidFill>
                <a:srgbClr val="F16B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4724400"/>
            <a:ext cx="292608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9677400" y="1981200"/>
            <a:ext cx="8001000" cy="3962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spc="150" dirty="0" smtClean="0">
                <a:ln w="11430"/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Acknowledgements</a:t>
            </a:r>
            <a:endParaRPr lang="en-US" sz="4000" spc="150" dirty="0">
              <a:ln w="11430"/>
              <a:solidFill>
                <a:srgbClr val="F16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spc="150" dirty="0">
              <a:ln w="11430"/>
              <a:solidFill>
                <a:srgbClr val="F8F8F8"/>
              </a:solidFill>
              <a:latin typeface="Century Gothic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Century Gothic" pitchFamily="34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dirty="0">
              <a:latin typeface="Century Gothic" pitchFamily="34" charset="0"/>
              <a:sym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000" y="381000"/>
            <a:ext cx="769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RTKL Associates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Bob Knight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Jeff Kennelly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>
              <a:solidFill>
                <a:srgbClr val="F16B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rgbClr val="F16B00"/>
                </a:solidFill>
                <a:latin typeface="Georgia" pitchFamily="18" charset="0"/>
              </a:rPr>
              <a:t>Hensel</a:t>
            </a: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 Phelps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Bill </a:t>
            </a:r>
            <a:r>
              <a:rPr lang="en-US" sz="2800" dirty="0" err="1" smtClean="0">
                <a:solidFill>
                  <a:srgbClr val="F16B00"/>
                </a:solidFill>
                <a:latin typeface="Georgia" pitchFamily="18" charset="0"/>
              </a:rPr>
              <a:t>Thumm</a:t>
            </a:r>
            <a:endParaRPr lang="en-US" sz="2800" dirty="0" smtClean="0">
              <a:solidFill>
                <a:srgbClr val="F16B00"/>
              </a:solidFill>
              <a:latin typeface="Georgia" pitchFamily="18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2800" dirty="0" smtClean="0">
              <a:solidFill>
                <a:srgbClr val="F16B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The </a:t>
            </a:r>
            <a:r>
              <a:rPr lang="en-US" sz="2800" dirty="0" err="1" smtClean="0">
                <a:solidFill>
                  <a:srgbClr val="F16B00"/>
                </a:solidFill>
                <a:latin typeface="Georgia" pitchFamily="18" charset="0"/>
              </a:rPr>
              <a:t>Pensylvania</a:t>
            </a: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 State University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Prof. Moses Ling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Dr. Ali M. </a:t>
            </a:r>
            <a:r>
              <a:rPr lang="en-US" sz="2800" dirty="0" err="1" smtClean="0">
                <a:solidFill>
                  <a:srgbClr val="F16B00"/>
                </a:solidFill>
                <a:latin typeface="Georgia" pitchFamily="18" charset="0"/>
              </a:rPr>
              <a:t>Memari</a:t>
            </a:r>
            <a:endParaRPr lang="en-US" sz="2800" dirty="0" smtClean="0">
              <a:solidFill>
                <a:srgbClr val="F16B00"/>
              </a:solidFill>
              <a:latin typeface="Georgia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Prof. M. Kevin </a:t>
            </a:r>
            <a:r>
              <a:rPr lang="en-US" sz="2800" dirty="0" err="1" smtClean="0">
                <a:solidFill>
                  <a:srgbClr val="F16B00"/>
                </a:solidFill>
                <a:latin typeface="Georgia" pitchFamily="18" charset="0"/>
              </a:rPr>
              <a:t>Parfitt</a:t>
            </a:r>
            <a:endParaRPr lang="en-US" sz="2800" dirty="0" smtClean="0">
              <a:solidFill>
                <a:srgbClr val="F16B00"/>
              </a:solidFill>
              <a:latin typeface="Georgia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16B00"/>
                </a:solidFill>
                <a:latin typeface="Georgia" pitchFamily="18" charset="0"/>
              </a:rPr>
              <a:t>Prof. Robert Holland</a:t>
            </a:r>
            <a:endParaRPr lang="en-US" sz="2800" dirty="0">
              <a:solidFill>
                <a:srgbClr val="F16B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5334000"/>
            <a:ext cx="374904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Architectural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Facade Detailing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9677400" y="1981200"/>
            <a:ext cx="8001000" cy="3810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spc="150" dirty="0" smtClean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spc="150" dirty="0" smtClean="0">
                <a:ln w="11430"/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Questions</a:t>
            </a:r>
            <a:endParaRPr lang="en-US" sz="4000" spc="150" dirty="0">
              <a:ln w="11430"/>
              <a:solidFill>
                <a:srgbClr val="F16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Georgia" pitchFamily="18" charset="0"/>
              <a:sym typeface="Symbo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dirty="0">
              <a:latin typeface="Georgia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7"/>
          <p:cNvSpPr>
            <a:spLocks noGrp="1"/>
          </p:cNvSpPr>
          <p:nvPr>
            <p:ph idx="10"/>
          </p:nvPr>
        </p:nvSpPr>
        <p:spPr>
          <a:xfrm>
            <a:off x="9525000" y="1981200"/>
            <a:ext cx="8229600" cy="38862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40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Building Information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F16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9600" y="990600"/>
            <a:ext cx="5334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609600" y="838200"/>
            <a:ext cx="8229600" cy="51054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>
                <a:solidFill>
                  <a:srgbClr val="F16B00"/>
                </a:solidFill>
                <a:latin typeface="Georgia" pitchFamily="18" charset="0"/>
              </a:rPr>
              <a:t>Existing Building Information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Project Goals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Structural Depth Study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Construction Management Breadth Study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Acoustical Breadth Study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Conclusions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Acknowledgements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16B00"/>
                </a:solidFill>
                <a:latin typeface="Georgia" pitchFamily="18" charset="0"/>
              </a:rPr>
              <a:t>Questions and Comments</a:t>
            </a:r>
          </a:p>
        </p:txBody>
      </p:sp>
      <p:pic>
        <p:nvPicPr>
          <p:cNvPr id="9223" name="Picture 7" descr="overhead view balt.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0" y="609600"/>
            <a:ext cx="76263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990600"/>
            <a:ext cx="5334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77400" y="1676400"/>
            <a:ext cx="8229600" cy="4419600"/>
          </a:xfrm>
        </p:spPr>
        <p:txBody>
          <a:bodyPr rtlCol="0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Location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  401 West Pratt Street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F16B0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Building Statistics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Size  |  900,000 sq. ft.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Stories  |  20 stories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2 levels of underground parking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b="1" dirty="0" smtClean="0">
              <a:solidFill>
                <a:srgbClr val="F16B0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Project Cost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$250 million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b="1" dirty="0" smtClean="0">
              <a:solidFill>
                <a:srgbClr val="F16B0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b="1" dirty="0" smtClean="0">
              <a:solidFill>
                <a:srgbClr val="F16B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47" name="Picture 12" descr="BHCC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7600" y="990600"/>
            <a:ext cx="74993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990600"/>
            <a:ext cx="5334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77400" y="1676400"/>
            <a:ext cx="8229600" cy="44196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Architectural Concepts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Enclosed Pedestrian Walkway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Corrugated Metal Paneling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Sustainability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Green Roof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>
              <a:solidFill>
                <a:srgbClr val="F16B00"/>
              </a:solidFill>
            </a:endParaRP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b="1" dirty="0" smtClean="0">
              <a:solidFill>
                <a:srgbClr val="F16B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295" name="Picture 29" descr="BWICCHH_Hilton_Baltimore_gallery_meetings_conventionctr_lar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800" y="762000"/>
            <a:ext cx="7620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990600"/>
            <a:ext cx="5334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77400" y="1905000"/>
            <a:ext cx="8229600" cy="38862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Mechanical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2  1,000 ton heat exchangers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8 AHUs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4 MAUs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16B00"/>
                </a:solidFill>
              </a:rPr>
              <a:t>Electrical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East Podium  |  2000A 480/277  services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West Podium  |  (2)  4000A 480/277 services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16B00"/>
                </a:solidFill>
              </a:rPr>
              <a:t>1100 kW emergency generator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Bldg Sta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26200" y="993691"/>
            <a:ext cx="7162800" cy="48102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990600"/>
            <a:ext cx="5334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77400" y="2057400"/>
            <a:ext cx="8229600" cy="38862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Structural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9”-11” two-way reinforced concrete slab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  <a:latin typeface="Century Gothic" pitchFamily="34" charset="0"/>
              </a:rPr>
              <a:t>4.5” concrete slab on 2” metal decking</a:t>
            </a:r>
            <a:endParaRPr lang="en-US" sz="2000" b="1" spc="150" dirty="0" smtClean="0">
              <a:ln w="11430"/>
              <a:solidFill>
                <a:srgbClr val="F16B0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Foundation System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Caissons 14’-32’ below bottom parking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12”-16” thick reinforced concrete shear walls</a:t>
            </a:r>
          </a:p>
          <a:p>
            <a:pPr marL="274002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  <a:latin typeface="Century Gothic" pitchFamily="34" charset="0"/>
              </a:rPr>
              <a:t>Reinforced Concrete Columns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  <a:latin typeface="Century Gothic" pitchFamily="34" charset="0"/>
              </a:rPr>
              <a:t>12”x18” – 44”x30”</a:t>
            </a:r>
          </a:p>
          <a:p>
            <a:pPr marL="274002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spc="150" dirty="0" smtClean="0">
              <a:ln w="11430"/>
              <a:solidFill>
                <a:srgbClr val="F16B00"/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12" descr="column layout2.bmp"/>
          <p:cNvPicPr>
            <a:picLocks noChangeAspect="1"/>
          </p:cNvPicPr>
          <p:nvPr/>
        </p:nvPicPr>
        <p:blipFill>
          <a:blip r:embed="rId2" cstate="print">
            <a:lum bright="-16000" contrast="15000"/>
          </a:blip>
          <a:stretch>
            <a:fillRect/>
          </a:stretch>
        </p:blipFill>
        <p:spPr>
          <a:xfrm rot="5400000">
            <a:off x="21156658" y="811258"/>
            <a:ext cx="4168684" cy="6858000"/>
          </a:xfrm>
          <a:prstGeom prst="rect">
            <a:avLst/>
          </a:prstGeom>
        </p:spPr>
      </p:pic>
      <p:pic>
        <p:nvPicPr>
          <p:cNvPr id="9" name="Picture 8" descr="caisso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69000" y="685800"/>
            <a:ext cx="2835384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floor.bmp"/>
          <p:cNvPicPr>
            <a:picLocks noChangeAspect="1"/>
          </p:cNvPicPr>
          <p:nvPr/>
        </p:nvPicPr>
        <p:blipFill>
          <a:blip r:embed="rId4" cstate="print">
            <a:lum bright="-20000" contrast="23000"/>
          </a:blip>
          <a:stretch>
            <a:fillRect/>
          </a:stretch>
        </p:blipFill>
        <p:spPr>
          <a:xfrm>
            <a:off x="23698200" y="228600"/>
            <a:ext cx="3276600" cy="40929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1600200"/>
            <a:ext cx="2667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4340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  <a:latin typeface="Century Gothic" pitchFamily="34" charset="0"/>
            </a:endParaRPr>
          </a:p>
          <a:p>
            <a:pPr algn="ctr" eaLnBrk="1" hangingPunct="1">
              <a:buFont typeface="Arial" charset="0"/>
              <a:buNone/>
            </a:pPr>
            <a:endParaRPr lang="en-US" sz="4000" dirty="0" smtClean="0">
              <a:solidFill>
                <a:srgbClr val="F16B00"/>
              </a:solidFill>
              <a:latin typeface="Century Gothic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4000" dirty="0" smtClean="0">
                <a:solidFill>
                  <a:srgbClr val="F16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Goals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F16B00"/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1600200"/>
            <a:ext cx="2667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Existing Building Information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300" dirty="0" smtClean="0">
                <a:solidFill>
                  <a:srgbClr val="F16B00"/>
                </a:solidFill>
              </a:rPr>
              <a:t>Project Goals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Structural Depth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Construction Management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Acoustical Breadth Study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Conclusions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Acknowledgements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16B00"/>
                </a:solidFill>
              </a:rPr>
              <a:t>Questions and Comments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idx="12"/>
          </p:nvPr>
        </p:nvSpPr>
        <p:spPr>
          <a:xfrm>
            <a:off x="9677400" y="2057400"/>
            <a:ext cx="8229600" cy="38862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Problem Statement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Floor Slab System 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Floor-to-ceiling height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Longer spans</a:t>
            </a:r>
          </a:p>
          <a:p>
            <a:pPr marL="548958" lvl="1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spc="150" dirty="0" smtClean="0">
                <a:ln w="11430"/>
                <a:solidFill>
                  <a:srgbClr val="F16B00"/>
                </a:solidFill>
              </a:rPr>
              <a:t>Reduced weight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Lateral System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spc="150" dirty="0" smtClean="0">
                <a:ln w="11430"/>
                <a:solidFill>
                  <a:srgbClr val="F16B00"/>
                </a:solidFill>
              </a:rPr>
              <a:t>Foundation System</a:t>
            </a:r>
          </a:p>
          <a:p>
            <a:pPr marL="274002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spc="150" dirty="0" smtClean="0">
              <a:ln w="11430"/>
              <a:solidFill>
                <a:srgbClr val="F16B00"/>
              </a:solidFill>
              <a:latin typeface="Century Gothic" pitchFamily="34" charset="0"/>
            </a:endParaRPr>
          </a:p>
        </p:txBody>
      </p:sp>
      <p:pic>
        <p:nvPicPr>
          <p:cNvPr id="13" name="Picture 12" descr="Picture.jpg"/>
          <p:cNvPicPr>
            <a:picLocks noChangeAspect="1"/>
          </p:cNvPicPr>
          <p:nvPr/>
        </p:nvPicPr>
        <p:blipFill>
          <a:blip r:embed="rId2" cstate="print">
            <a:lum bright="12000" contrast="34000"/>
          </a:blip>
          <a:stretch>
            <a:fillRect/>
          </a:stretch>
        </p:blipFill>
        <p:spPr>
          <a:xfrm>
            <a:off x="19202400" y="536258"/>
            <a:ext cx="6858000" cy="52549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70C0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3507</TotalTime>
  <Words>1577</Words>
  <Application>Microsoft Office PowerPoint</Application>
  <PresentationFormat>Custom</PresentationFormat>
  <Paragraphs>929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Equity</vt:lpstr>
      <vt:lpstr>Baltimore Hilton Convention Center Baltimore, MD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 BOND STREET New York, NY</dc:title>
  <dc:subject>40 Bond Street</dc:subject>
  <dc:creator>sgd5002</dc:creator>
  <cp:lastModifiedBy>Thesis2010</cp:lastModifiedBy>
  <cp:revision>420</cp:revision>
  <dcterms:created xsi:type="dcterms:W3CDTF">2008-04-09T20:22:00Z</dcterms:created>
  <dcterms:modified xsi:type="dcterms:W3CDTF">2010-04-11T04:09:51Z</dcterms:modified>
</cp:coreProperties>
</file>